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6"/>
  </p:notesMasterIdLst>
  <p:sldIdLst>
    <p:sldId id="256" r:id="rId2"/>
    <p:sldId id="270" r:id="rId3"/>
    <p:sldId id="261" r:id="rId4"/>
    <p:sldId id="257" r:id="rId5"/>
    <p:sldId id="258" r:id="rId6"/>
    <p:sldId id="262" r:id="rId7"/>
    <p:sldId id="263" r:id="rId8"/>
    <p:sldId id="264" r:id="rId9"/>
    <p:sldId id="266" r:id="rId10"/>
    <p:sldId id="267" r:id="rId11"/>
    <p:sldId id="268" r:id="rId12"/>
    <p:sldId id="269" r:id="rId13"/>
    <p:sldId id="265" r:id="rId14"/>
    <p:sldId id="259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98" autoAdjust="0"/>
    <p:restoredTop sz="90219" autoAdjust="0"/>
  </p:normalViewPr>
  <p:slideViewPr>
    <p:cSldViewPr snapToGrid="0">
      <p:cViewPr varScale="1">
        <p:scale>
          <a:sx n="105" d="100"/>
          <a:sy n="105" d="100"/>
        </p:scale>
        <p:origin x="222" y="10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052E54-105A-400D-A451-5F11F29BC936}" type="datetimeFigureOut">
              <a:rPr lang="de-DE" smtClean="0"/>
              <a:t>06.03.2019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132600-6CC3-43A4-9A58-C58406B0C20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791606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132600-6CC3-43A4-9A58-C58406B0C20C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48809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- 3 Nutzergruppen (primär und andere)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132600-6CC3-43A4-9A58-C58406B0C20C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425889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Neukunde, Smartphone</a:t>
            </a:r>
            <a:r>
              <a:rPr lang="de-DE" baseline="0" dirty="0" smtClean="0"/>
              <a:t> -&gt; jünger, primäre Zielgruppe</a:t>
            </a:r>
          </a:p>
          <a:p>
            <a:r>
              <a:rPr lang="de-DE" baseline="0" dirty="0" smtClean="0"/>
              <a:t>Ziel: Grafikkarte NVIDIA RTX 2080 </a:t>
            </a:r>
            <a:r>
              <a:rPr lang="de-DE" baseline="0" dirty="0" err="1" smtClean="0"/>
              <a:t>Ti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132600-6CC3-43A4-9A58-C58406B0C20C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608262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Navigation über Kategorien</a:t>
            </a:r>
          </a:p>
          <a:p>
            <a:pPr marL="171450" indent="-171450">
              <a:buFontTx/>
              <a:buChar char="-"/>
            </a:pPr>
            <a:r>
              <a:rPr lang="de-DE" dirty="0" smtClean="0"/>
              <a:t>Menü redundant, passt sich an Unterkategorien</a:t>
            </a:r>
            <a:r>
              <a:rPr lang="de-DE" baseline="0" dirty="0" smtClean="0"/>
              <a:t> an</a:t>
            </a:r>
          </a:p>
          <a:p>
            <a:pPr marL="171450" indent="-171450">
              <a:buFontTx/>
              <a:buChar char="-"/>
            </a:pPr>
            <a:r>
              <a:rPr lang="de-DE" baseline="0" dirty="0" smtClean="0"/>
              <a:t>„Gaming“ und „PC“ -&gt; nicht erfolgreich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132600-6CC3-43A4-9A58-C58406B0C20C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868455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- Keine</a:t>
            </a:r>
            <a:r>
              <a:rPr lang="de-DE" baseline="0" dirty="0" smtClean="0"/>
              <a:t> Möglichkeit „Direkt in Warenkorb“ oder „Direktkauf“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132600-6CC3-43A4-9A58-C58406B0C20C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683488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 smtClean="0"/>
              <a:t>Direktcheckout gut über Drittanbieter</a:t>
            </a:r>
          </a:p>
          <a:p>
            <a:pPr marL="171450" indent="-171450">
              <a:buFontTx/>
              <a:buChar char="-"/>
            </a:pPr>
            <a:r>
              <a:rPr lang="de-DE" dirty="0" smtClean="0"/>
              <a:t>Kein</a:t>
            </a:r>
            <a:r>
              <a:rPr lang="de-DE" baseline="0" dirty="0" smtClean="0"/>
              <a:t>e Gastbestellung möglich</a:t>
            </a:r>
          </a:p>
          <a:p>
            <a:pPr marL="171450" indent="-171450">
              <a:buFontTx/>
              <a:buChar char="-"/>
            </a:pPr>
            <a:r>
              <a:rPr lang="de-DE" baseline="0" dirty="0" smtClean="0"/>
              <a:t>Nur über Desktopansicht -&gt; Warenkorb wird zurückgesetzt</a:t>
            </a:r>
          </a:p>
          <a:p>
            <a:pPr marL="171450" indent="-171450">
              <a:buFontTx/>
              <a:buChar char="-"/>
            </a:pPr>
            <a:r>
              <a:rPr lang="de-DE" baseline="0" dirty="0" smtClean="0"/>
              <a:t>Mittlerweile behoben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132600-6CC3-43A4-9A58-C58406B0C20C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912749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Suche</a:t>
            </a:r>
          </a:p>
          <a:p>
            <a:pPr marL="171450" indent="-171450">
              <a:buFontTx/>
              <a:buChar char="-"/>
            </a:pPr>
            <a:r>
              <a:rPr lang="de-DE" baseline="0" dirty="0" smtClean="0"/>
              <a:t>„NVIDIA“ -&gt; Bildschirme</a:t>
            </a:r>
          </a:p>
          <a:p>
            <a:pPr marL="171450" indent="-171450">
              <a:buFontTx/>
              <a:buChar char="-"/>
            </a:pPr>
            <a:r>
              <a:rPr lang="de-DE" baseline="0" dirty="0" smtClean="0"/>
              <a:t>„RTX 2080 </a:t>
            </a:r>
            <a:r>
              <a:rPr lang="de-DE" baseline="0" dirty="0" err="1" smtClean="0"/>
              <a:t>Ti</a:t>
            </a:r>
            <a:r>
              <a:rPr lang="de-DE" baseline="0" dirty="0" smtClean="0"/>
              <a:t>“ -&gt; erfolgreich, aber auch Komplettsysteme</a:t>
            </a:r>
          </a:p>
          <a:p>
            <a:pPr marL="171450" indent="-171450">
              <a:buFontTx/>
              <a:buChar char="-"/>
            </a:pPr>
            <a:r>
              <a:rPr lang="de-DE" baseline="0" dirty="0" smtClean="0"/>
              <a:t>Verwenden Filter -&gt; schlechter Kontrast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132600-6CC3-43A4-9A58-C58406B0C20C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826100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 smtClean="0"/>
              <a:t>Sinnlose Filteroptionen</a:t>
            </a:r>
            <a:r>
              <a:rPr lang="de-DE" baseline="0" dirty="0" smtClean="0"/>
              <a:t> und Auswahlmöglichkeiten</a:t>
            </a:r>
          </a:p>
          <a:p>
            <a:pPr marL="171450" indent="-171450">
              <a:buFontTx/>
              <a:buChar char="-"/>
            </a:pPr>
            <a:r>
              <a:rPr lang="de-DE" baseline="0" dirty="0" smtClean="0"/>
              <a:t>Keine Möglichkeit vollen Titel anzuzeigen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132600-6CC3-43A4-9A58-C58406B0C20C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152214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Besonderheit:</a:t>
            </a:r>
            <a:r>
              <a:rPr lang="de-DE" baseline="0" dirty="0" smtClean="0"/>
              <a:t> Artikel als „Auf Lager“ in Liste, aber nicht bestellbar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132600-6CC3-43A4-9A58-C58406B0C20C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14088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Oval 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Oval 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76279" y="1792223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/>
                </a:solidFill>
              </a:defRPr>
            </a:lvl1pPr>
          </a:lstStyle>
          <a:p>
            <a:fld id="{D200B3F0-A9BC-48CE-8EB6-ECE965069900}" type="datetimeFigureOut">
              <a:rPr lang="en-US" dirty="0"/>
              <a:pPr/>
              <a:t>3/6/2019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63575" y="3226820"/>
            <a:ext cx="3859795" cy="304801"/>
          </a:xfrm>
        </p:spPr>
        <p:txBody>
          <a:bodyPr anchor="b"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1008" y="292608"/>
            <a:ext cx="838199" cy="767687"/>
          </a:xfrm>
        </p:spPr>
        <p:txBody>
          <a:bodyPr/>
          <a:lstStyle>
            <a:lvl1pPr>
              <a:defRPr sz="2800" b="0" i="0"/>
            </a:lvl1pPr>
          </a:lstStyle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965945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 smtClean="0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6" y="5532683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F9FFFF-3106-4DDB-AA62-0C80862170D6}" type="datetimeFigureOut">
              <a:rPr lang="en-US" dirty="0"/>
              <a:t>3/6/2019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063416"/>
            <a:ext cx="8825659" cy="1379755"/>
          </a:xfrm>
        </p:spPr>
        <p:txBody>
          <a:bodyPr anchor="ctr"/>
          <a:lstStyle>
            <a:lvl1pPr>
              <a:defRPr sz="400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A38B7-AE95-4DC8-9A51-7A71F545B098}" type="datetimeFigureOut">
              <a:rPr lang="en-US" dirty="0"/>
              <a:t>3/6/2019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6" name="Rectangle 1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1" name="TextBox 10"/>
          <p:cNvSpPr txBox="1"/>
          <p:nvPr/>
        </p:nvSpPr>
        <p:spPr bwMode="gray">
          <a:xfrm>
            <a:off x="898295" y="603589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705137" y="2613787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980517"/>
            <a:ext cx="8460983" cy="2705034"/>
          </a:xfrm>
        </p:spPr>
        <p:txBody>
          <a:bodyPr anchor="ctr"/>
          <a:lstStyle>
            <a:lvl1pPr>
              <a:defRPr sz="400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86515"/>
            <a:ext cx="7725772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14393"/>
            <a:ext cx="8825659" cy="101266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F1EC2B-8188-4AC2-9F0D-8D09C51D505A}" type="datetimeFigureOut">
              <a:rPr lang="en-US" dirty="0"/>
              <a:t>3/6/2019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24" name="Rectangle 23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2404477"/>
            <a:ext cx="8825659" cy="178870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38587" y="5024967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2B75E-944F-430B-BE5F-C69FA8823C04}" type="datetimeFigureOut">
              <a:rPr lang="en-US" dirty="0"/>
              <a:t>3/6/2019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Placeholder 1"/>
          <p:cNvSpPr>
            <a:spLocks noGrp="1"/>
          </p:cNvSpPr>
          <p:nvPr>
            <p:ph type="title"/>
          </p:nvPr>
        </p:nvSpPr>
        <p:spPr>
          <a:xfrm>
            <a:off x="1154954" y="947920"/>
            <a:ext cx="8761413" cy="7284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10999"/>
            <a:ext cx="312916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4" y="3187261"/>
            <a:ext cx="3129168" cy="283979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10999"/>
            <a:ext cx="314538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87261"/>
            <a:ext cx="3145380" cy="283979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6701" y="2603500"/>
            <a:ext cx="3157448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6700" y="3187261"/>
            <a:ext cx="3161029" cy="2839794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22" name="Straight Connector 21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AE0DC7-7F53-471C-A711-B3DA6F2535F3}" type="datetimeFigureOut">
              <a:rPr lang="en-US" dirty="0"/>
              <a:t>3/6/2019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Bild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>
            <a:lvl1pPr>
              <a:defRPr sz="360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20744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2" y="2611246"/>
            <a:ext cx="2691242" cy="1583764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 smtClean="0"/>
              <a:t>Bild durch Klicken auf Symbol hinzufügen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3" y="5109107"/>
            <a:ext cx="3020745" cy="91794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5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3" y="2642840"/>
            <a:ext cx="2691242" cy="155217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 smtClean="0"/>
              <a:t>Bild durch Klicken auf Symbol hinzufügen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8865" y="5109107"/>
            <a:ext cx="3050438" cy="92140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3434" y="4532845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18992"/>
            <a:ext cx="2691242" cy="1576018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 smtClean="0"/>
              <a:t>Bild durch Klicken auf Symbol hinzufügen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3434" y="5109107"/>
            <a:ext cx="3054127" cy="89634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21" name="Straight Connector 20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F4C9D-4618-451D-80C1-6A376BB42AB4}" type="datetimeFigureOut">
              <a:rPr lang="en-US" dirty="0"/>
              <a:t>3/6/2019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1154954" y="947920"/>
            <a:ext cx="8761413" cy="7284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4D2318-CE40-42F6-962A-4C6D6CF697DB}" type="datetimeFigureOut">
              <a:rPr lang="en-US" dirty="0"/>
              <a:t>3/6/2019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3" name="Rectangle 12"/>
            <p:cNvSpPr/>
            <p:nvPr/>
          </p:nvSpPr>
          <p:spPr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97430"/>
            <a:ext cx="1409965" cy="4729626"/>
          </a:xfrm>
        </p:spPr>
        <p:txBody>
          <a:bodyPr vert="eaVert" anchor="b" anchorCtr="0"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97429"/>
            <a:ext cx="6247546" cy="4729627"/>
          </a:xfrm>
        </p:spPr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76AC1-EB7F-4BEF-90D9-5764B50DAF8A}" type="datetimeFigureOut">
              <a:rPr lang="en-US" dirty="0"/>
              <a:t>3/6/2019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1154954" y="947920"/>
            <a:ext cx="8761413" cy="7284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0712A-F861-4AB0-A754-4F5A2033CD4B}" type="datetimeFigureOut">
              <a:rPr lang="en-US" dirty="0"/>
              <a:t>3/6/2019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677644"/>
            <a:ext cx="4351023" cy="2283823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4507B7-F2DC-4B2C-B14D-58A9766807A2}" type="datetimeFigureOut">
              <a:rPr lang="en-US" dirty="0"/>
              <a:t>3/6/2019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1368" y="2603500"/>
            <a:ext cx="4828744" cy="3416301"/>
          </a:xfrm>
        </p:spPr>
        <p:txBody>
          <a:bodyPr>
            <a:normAutofit/>
          </a:bodyPr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1" y="2603500"/>
            <a:ext cx="4825159" cy="3377705"/>
          </a:xfrm>
        </p:spPr>
        <p:txBody>
          <a:bodyPr>
            <a:normAutofit/>
          </a:bodyPr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4A483D-5CB4-4842-8F2F-05D5276ACF63}" type="datetimeFigureOut">
              <a:rPr lang="en-US" dirty="0"/>
              <a:t>3/6/2019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36063"/>
            <a:ext cx="48251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212326"/>
            <a:ext cx="4825158" cy="2807476"/>
          </a:xfrm>
        </p:spPr>
        <p:txBody>
          <a:bodyPr>
            <a:normAutofit/>
          </a:bodyPr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1" y="2603499"/>
            <a:ext cx="4825160" cy="60882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212327"/>
            <a:ext cx="4825159" cy="2807474"/>
          </a:xfrm>
        </p:spPr>
        <p:txBody>
          <a:bodyPr>
            <a:normAutofit/>
          </a:bodyPr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CE32E-9DC0-47C8-A657-48F5C3E4A10B}" type="datetimeFigureOut">
              <a:rPr lang="en-US" dirty="0"/>
              <a:t>3/6/2019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F5C0D-8C3A-4771-A43D-83937FC700D4}" type="datetimeFigureOut">
              <a:rPr lang="en-US" dirty="0"/>
              <a:t>3/6/2019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03D2D6-FCC2-425A-A4A7-8058E8C01CB1}" type="datetimeFigureOut">
              <a:rPr lang="en-US" dirty="0"/>
              <a:t>3/6/2019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Rectangle 5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Rectangle 7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5" cy="4572000"/>
          </a:xfrm>
        </p:spPr>
        <p:txBody>
          <a:bodyPr anchor="ctr">
            <a:normAutofit/>
          </a:bodyPr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F2683-E6E7-4CC3-9EEE-7854DD4F3545}" type="datetimeFigureOut">
              <a:rPr lang="en-US" dirty="0"/>
              <a:t>3/6/2019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8" name="Rectangle 7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693332"/>
            <a:ext cx="3860259" cy="173566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2" y="1143000"/>
            <a:ext cx="3227192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 smtClean="0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20F81-B39D-4CBB-8BF3-5D6E395D0F72}" type="datetimeFigureOut">
              <a:rPr lang="en-US" dirty="0"/>
              <a:t>3/6/2019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Oval 40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9" name="Oval 3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8" name="Oval 3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9" name="Oval 48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6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47920"/>
            <a:ext cx="8761413" cy="7284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9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0938" y="6394407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564B320A-89BA-47B2-A525-92E8D10B06E4}" type="datetimeFigureOut">
              <a:rPr lang="en-US" dirty="0"/>
              <a:t>3/6/2019</a:t>
            </a:fld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err="1" smtClean="0"/>
              <a:t>Cognitive</a:t>
            </a:r>
            <a:r>
              <a:rPr lang="de-DE" dirty="0" smtClean="0"/>
              <a:t> </a:t>
            </a:r>
            <a:r>
              <a:rPr lang="de-DE" dirty="0" err="1" smtClean="0"/>
              <a:t>Walktrough</a:t>
            </a:r>
            <a:r>
              <a:rPr lang="de-DE" dirty="0" smtClean="0"/>
              <a:t> mit Prototyp zu alternate.de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 smtClean="0"/>
              <a:t>WS2018/19 – Grundlagen der MCS</a:t>
            </a:r>
          </a:p>
          <a:p>
            <a:r>
              <a:rPr lang="de-DE" dirty="0" smtClean="0"/>
              <a:t>Bastian </a:t>
            </a:r>
            <a:r>
              <a:rPr lang="de-DE" dirty="0" err="1" smtClean="0"/>
              <a:t>Hedenkamp</a:t>
            </a:r>
            <a:r>
              <a:rPr lang="de-DE" dirty="0" smtClean="0"/>
              <a:t>, Michael Gabler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058057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857625" cy="6858000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187" y="0"/>
            <a:ext cx="3857625" cy="6858000"/>
          </a:xfrm>
          <a:prstGeom prst="rect">
            <a:avLst/>
          </a:prstGeom>
        </p:spPr>
      </p:pic>
      <p:sp>
        <p:nvSpPr>
          <p:cNvPr id="4" name="Ellipse 3"/>
          <p:cNvSpPr/>
          <p:nvPr/>
        </p:nvSpPr>
        <p:spPr>
          <a:xfrm>
            <a:off x="1193005" y="3030068"/>
            <a:ext cx="1471614" cy="663389"/>
          </a:xfrm>
          <a:prstGeom prst="ellipse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577974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857625" cy="6858000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187" y="0"/>
            <a:ext cx="3857625" cy="6858000"/>
          </a:xfrm>
          <a:prstGeom prst="rect">
            <a:avLst/>
          </a:prstGeom>
        </p:spPr>
      </p:pic>
      <p:sp>
        <p:nvSpPr>
          <p:cNvPr id="4" name="Ellipse 3"/>
          <p:cNvSpPr/>
          <p:nvPr/>
        </p:nvSpPr>
        <p:spPr>
          <a:xfrm>
            <a:off x="2141162" y="878539"/>
            <a:ext cx="637897" cy="573743"/>
          </a:xfrm>
          <a:prstGeom prst="ellipse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Ellipse 4"/>
          <p:cNvSpPr/>
          <p:nvPr/>
        </p:nvSpPr>
        <p:spPr>
          <a:xfrm>
            <a:off x="6095999" y="1748116"/>
            <a:ext cx="1471614" cy="663389"/>
          </a:xfrm>
          <a:prstGeom prst="ellipse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180614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857625" cy="6858000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187" y="0"/>
            <a:ext cx="3857625" cy="6858000"/>
          </a:xfrm>
          <a:prstGeom prst="rect">
            <a:avLst/>
          </a:prstGeom>
        </p:spPr>
      </p:pic>
      <p:sp>
        <p:nvSpPr>
          <p:cNvPr id="4" name="Ellipse 3"/>
          <p:cNvSpPr/>
          <p:nvPr/>
        </p:nvSpPr>
        <p:spPr>
          <a:xfrm>
            <a:off x="213751" y="2483221"/>
            <a:ext cx="1471614" cy="663389"/>
          </a:xfrm>
          <a:prstGeom prst="ellipse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604524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857625" cy="6858000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187" y="0"/>
            <a:ext cx="3857625" cy="6858000"/>
          </a:xfrm>
          <a:prstGeom prst="rect">
            <a:avLst/>
          </a:prstGeom>
        </p:spPr>
      </p:pic>
      <p:sp>
        <p:nvSpPr>
          <p:cNvPr id="4" name="Ellipse 3"/>
          <p:cNvSpPr/>
          <p:nvPr/>
        </p:nvSpPr>
        <p:spPr>
          <a:xfrm>
            <a:off x="213750" y="3603810"/>
            <a:ext cx="2905967" cy="1317814"/>
          </a:xfrm>
          <a:prstGeom prst="ellipse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567787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Live Demo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Prototyp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937907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Ablauf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Vorstellung Nutzergruppen</a:t>
            </a:r>
          </a:p>
          <a:p>
            <a:r>
              <a:rPr lang="de-DE" dirty="0" smtClean="0"/>
              <a:t>Szenario: </a:t>
            </a:r>
            <a:r>
              <a:rPr lang="de-DE" dirty="0"/>
              <a:t>Bestellung mit Kundenkonto auf PC</a:t>
            </a:r>
          </a:p>
          <a:p>
            <a:r>
              <a:rPr lang="de-DE" dirty="0" smtClean="0"/>
              <a:t>Szenario: Bestellung als Gast auf Smartphone</a:t>
            </a:r>
          </a:p>
          <a:p>
            <a:r>
              <a:rPr lang="de-DE" dirty="0" smtClean="0"/>
              <a:t>Präsentation Prototyp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453251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7070" cy="6606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344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Nutzergruppen</a:t>
            </a:r>
            <a:endParaRPr lang="de-DE" dirty="0"/>
          </a:p>
        </p:txBody>
      </p:sp>
      <p:graphicFrame>
        <p:nvGraphicFramePr>
          <p:cNvPr id="7" name="Inhaltsplatzhalt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45111828"/>
              </p:ext>
            </p:extLst>
          </p:nvPr>
        </p:nvGraphicFramePr>
        <p:xfrm>
          <a:off x="1155700" y="3484953"/>
          <a:ext cx="8761413" cy="261118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20471"/>
                <a:gridCol w="2920471"/>
                <a:gridCol w="2920471"/>
              </a:tblGrid>
              <a:tr h="370840">
                <a:tc>
                  <a:txBody>
                    <a:bodyPr/>
                    <a:lstStyle/>
                    <a:p>
                      <a:pPr marL="285750" indent="-285750" algn="ctr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de-DE" sz="1400" baseline="0" dirty="0" smtClean="0"/>
                        <a:t>Technikinteressiert</a:t>
                      </a:r>
                    </a:p>
                    <a:p>
                      <a:pPr marL="285750" indent="-285750" algn="ctr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de-DE" sz="1400" baseline="0" dirty="0" smtClean="0"/>
                        <a:t>Gute Vorkenntnisse (Internet, Onlineshops)</a:t>
                      </a:r>
                    </a:p>
                    <a:p>
                      <a:pPr marL="285750" indent="-285750" algn="ctr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de-DE" sz="1400" dirty="0" smtClean="0"/>
                        <a:t>Privatkauf Technikprodukte</a:t>
                      </a:r>
                      <a:r>
                        <a:rPr lang="de-DE" sz="1400" baseline="0" dirty="0" smtClean="0"/>
                        <a:t> (Hardware, Software)</a:t>
                      </a:r>
                    </a:p>
                    <a:p>
                      <a:pPr marL="285750" indent="-285750" algn="ctr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de-DE" sz="1400" baseline="0" dirty="0" smtClean="0"/>
                        <a:t>Alter: 16 – 60 Jahre</a:t>
                      </a:r>
                    </a:p>
                    <a:p>
                      <a:pPr marL="285750" indent="-285750" algn="ctr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de-DE" sz="1400" baseline="0" dirty="0" smtClean="0"/>
                        <a:t>Endgeräte: PC, Laptop, Tablet, Smartphone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ctr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de-DE" sz="1400" baseline="0" dirty="0" smtClean="0"/>
                        <a:t>Anderes Interesse</a:t>
                      </a:r>
                    </a:p>
                    <a:p>
                      <a:pPr marL="285750" indent="-285750" algn="ctr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de-DE" sz="1400" baseline="0" dirty="0" smtClean="0"/>
                        <a:t>Evtl. Geringere Vorkenntnisse</a:t>
                      </a:r>
                    </a:p>
                    <a:p>
                      <a:pPr marL="285750" indent="-285750" algn="ctr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de-DE" sz="1400" baseline="0" dirty="0" smtClean="0"/>
                        <a:t>Privatkauf Nischenprodukte (Werkzeug, Garten, …)</a:t>
                      </a:r>
                    </a:p>
                    <a:p>
                      <a:pPr marL="285750" indent="-285750" algn="ctr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de-DE" sz="1400" dirty="0" smtClean="0"/>
                        <a:t>Alter: 16 – 99 Jahre</a:t>
                      </a:r>
                    </a:p>
                    <a:p>
                      <a:pPr marL="285750" indent="-285750" algn="ctr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de-DE" sz="1400" dirty="0" smtClean="0"/>
                        <a:t>Endgeräte: PC, Laptop,</a:t>
                      </a:r>
                      <a:r>
                        <a:rPr lang="de-DE" sz="1400" baseline="0" dirty="0" smtClean="0"/>
                        <a:t> Tablet, Smartphone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ctr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de-DE" sz="1400" dirty="0" smtClean="0"/>
                        <a:t>Gewerblicher Einkauf</a:t>
                      </a:r>
                    </a:p>
                    <a:p>
                      <a:pPr marL="285750" indent="-285750" algn="ctr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de-DE" sz="1400" dirty="0" smtClean="0"/>
                        <a:t>Vorkenntnisse</a:t>
                      </a:r>
                      <a:r>
                        <a:rPr lang="de-DE" sz="1400" baseline="0" dirty="0" smtClean="0"/>
                        <a:t> durch regelmäßige Benutzung</a:t>
                      </a:r>
                    </a:p>
                    <a:p>
                      <a:pPr marL="285750" indent="-285750" algn="ctr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de-DE" sz="1400" dirty="0" smtClean="0"/>
                        <a:t>Technikprodukte</a:t>
                      </a:r>
                      <a:r>
                        <a:rPr lang="de-DE" sz="1400" baseline="0" dirty="0" smtClean="0"/>
                        <a:t> (Server, PC-Komponenten)</a:t>
                      </a:r>
                    </a:p>
                    <a:p>
                      <a:pPr marL="285750" indent="-285750" algn="ctr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de-DE" sz="1400" baseline="0" dirty="0" smtClean="0"/>
                        <a:t>Alter: 20 – 60 Jahre</a:t>
                      </a:r>
                    </a:p>
                    <a:p>
                      <a:pPr marL="285750" indent="-285750" algn="ctr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de-DE" sz="1400" baseline="0" dirty="0" smtClean="0"/>
                        <a:t>Endgeräte: PC, Laptop</a:t>
                      </a:r>
                      <a:endParaRPr lang="de-DE" sz="14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8" name="Inhaltsplatzhalter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3114" y="2537598"/>
            <a:ext cx="782251" cy="782251"/>
          </a:xfrm>
          <a:prstGeom prst="rect">
            <a:avLst/>
          </a:prstGeom>
        </p:spPr>
      </p:pic>
      <p:pic>
        <p:nvPicPr>
          <p:cNvPr id="9" name="Inhaltsplatzhalter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9097" y="2537598"/>
            <a:ext cx="782251" cy="782251"/>
          </a:xfrm>
          <a:prstGeom prst="rect">
            <a:avLst/>
          </a:prstGeom>
        </p:spPr>
      </p:pic>
      <p:pic>
        <p:nvPicPr>
          <p:cNvPr id="10" name="Inhaltsplatzhalter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5081" y="2537598"/>
            <a:ext cx="782251" cy="782251"/>
          </a:xfrm>
          <a:prstGeom prst="rect">
            <a:avLst/>
          </a:prstGeom>
        </p:spPr>
      </p:pic>
      <p:sp>
        <p:nvSpPr>
          <p:cNvPr id="11" name="Rechteck 10"/>
          <p:cNvSpPr/>
          <p:nvPr/>
        </p:nvSpPr>
        <p:spPr>
          <a:xfrm>
            <a:off x="4153450" y="2357718"/>
            <a:ext cx="3003176" cy="381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/>
          <p:cNvSpPr/>
          <p:nvPr/>
        </p:nvSpPr>
        <p:spPr>
          <a:xfrm>
            <a:off x="7059433" y="2418153"/>
            <a:ext cx="3003176" cy="381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12"/>
          <p:cNvSpPr/>
          <p:nvPr/>
        </p:nvSpPr>
        <p:spPr>
          <a:xfrm>
            <a:off x="1010204" y="2357718"/>
            <a:ext cx="3003176" cy="381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960331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Live Demo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Bestellung mit Kundenkonto auf PC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726761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Screenshot Demo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Bestellung als Gast auf Smartphone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927604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857625" cy="6858000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6151" y="0"/>
            <a:ext cx="3857625" cy="6858000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2302" y="0"/>
            <a:ext cx="3857625" cy="6858000"/>
          </a:xfrm>
          <a:prstGeom prst="rect">
            <a:avLst/>
          </a:prstGeom>
        </p:spPr>
      </p:pic>
      <p:sp>
        <p:nvSpPr>
          <p:cNvPr id="5" name="Ellipse 4"/>
          <p:cNvSpPr/>
          <p:nvPr/>
        </p:nvSpPr>
        <p:spPr>
          <a:xfrm>
            <a:off x="89647" y="932329"/>
            <a:ext cx="430305" cy="403412"/>
          </a:xfrm>
          <a:prstGeom prst="ellipse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Ellipse 5"/>
          <p:cNvSpPr/>
          <p:nvPr/>
        </p:nvSpPr>
        <p:spPr>
          <a:xfrm>
            <a:off x="4176151" y="1488141"/>
            <a:ext cx="1005449" cy="403412"/>
          </a:xfrm>
          <a:prstGeom prst="ellipse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Ellipse 6"/>
          <p:cNvSpPr/>
          <p:nvPr/>
        </p:nvSpPr>
        <p:spPr>
          <a:xfrm>
            <a:off x="8488174" y="4078941"/>
            <a:ext cx="1166814" cy="1299882"/>
          </a:xfrm>
          <a:prstGeom prst="ellipse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414546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857625" cy="6858000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187" y="0"/>
            <a:ext cx="3857625" cy="6858000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4375" y="0"/>
            <a:ext cx="3857625" cy="6858000"/>
          </a:xfrm>
          <a:prstGeom prst="rect">
            <a:avLst/>
          </a:prstGeom>
        </p:spPr>
      </p:pic>
      <p:sp>
        <p:nvSpPr>
          <p:cNvPr id="11" name="Ellipse 10"/>
          <p:cNvSpPr/>
          <p:nvPr/>
        </p:nvSpPr>
        <p:spPr>
          <a:xfrm>
            <a:off x="133068" y="4303058"/>
            <a:ext cx="1041308" cy="977153"/>
          </a:xfrm>
          <a:prstGeom prst="ellipse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Ellipse 11"/>
          <p:cNvSpPr/>
          <p:nvPr/>
        </p:nvSpPr>
        <p:spPr>
          <a:xfrm>
            <a:off x="4167187" y="2250141"/>
            <a:ext cx="1462648" cy="403412"/>
          </a:xfrm>
          <a:prstGeom prst="ellipse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Ellipse 12"/>
          <p:cNvSpPr/>
          <p:nvPr/>
        </p:nvSpPr>
        <p:spPr>
          <a:xfrm>
            <a:off x="8334374" y="2590800"/>
            <a:ext cx="1005449" cy="403412"/>
          </a:xfrm>
          <a:prstGeom prst="ellipse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081835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2" grpId="0" animBg="1"/>
      <p:bldP spid="1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857625" cy="6858000"/>
          </a:xfrm>
          <a:prstGeom prst="rect">
            <a:avLst/>
          </a:prstGeom>
        </p:spPr>
      </p:pic>
      <p:sp>
        <p:nvSpPr>
          <p:cNvPr id="3" name="Ellipse 2"/>
          <p:cNvSpPr/>
          <p:nvPr/>
        </p:nvSpPr>
        <p:spPr>
          <a:xfrm>
            <a:off x="0" y="3429000"/>
            <a:ext cx="2653553" cy="1071282"/>
          </a:xfrm>
          <a:prstGeom prst="ellipse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187" y="0"/>
            <a:ext cx="3857625" cy="6858000"/>
          </a:xfrm>
          <a:prstGeom prst="rect">
            <a:avLst/>
          </a:prstGeom>
        </p:spPr>
      </p:pic>
      <p:sp>
        <p:nvSpPr>
          <p:cNvPr id="5" name="Ellipse 4"/>
          <p:cNvSpPr/>
          <p:nvPr/>
        </p:nvSpPr>
        <p:spPr>
          <a:xfrm>
            <a:off x="6336645" y="4823010"/>
            <a:ext cx="1471614" cy="663389"/>
          </a:xfrm>
          <a:prstGeom prst="ellipse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4374" y="-13447"/>
            <a:ext cx="3857625" cy="6858000"/>
          </a:xfrm>
          <a:prstGeom prst="rect">
            <a:avLst/>
          </a:prstGeom>
        </p:spPr>
      </p:pic>
      <p:sp>
        <p:nvSpPr>
          <p:cNvPr id="7" name="Ellipse 6"/>
          <p:cNvSpPr/>
          <p:nvPr/>
        </p:nvSpPr>
        <p:spPr>
          <a:xfrm>
            <a:off x="9312926" y="4132730"/>
            <a:ext cx="1883991" cy="537881"/>
          </a:xfrm>
          <a:prstGeom prst="ellipse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476775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5" grpId="0" animBg="1"/>
      <p:bldP spid="7" grpId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-Sitzungssaal">
  <a:themeElements>
    <a:clrScheme name="Ion Boardroom">
      <a:dk1>
        <a:sysClr val="windowText" lastClr="000000"/>
      </a:dk1>
      <a:lt1>
        <a:sysClr val="window" lastClr="FFFFFF"/>
      </a:lt1>
      <a:dk2>
        <a:srgbClr val="EE5818"/>
      </a:dk2>
      <a:lt2>
        <a:srgbClr val="EBEBEB"/>
      </a:lt2>
      <a:accent1>
        <a:srgbClr val="F5A408"/>
      </a:accent1>
      <a:accent2>
        <a:srgbClr val="FA731A"/>
      </a:accent2>
      <a:accent3>
        <a:srgbClr val="AB9281"/>
      </a:accent3>
      <a:accent4>
        <a:srgbClr val="A18CD0"/>
      </a:accent4>
      <a:accent5>
        <a:srgbClr val="8EBBD2"/>
      </a:accent5>
      <a:accent6>
        <a:srgbClr val="ACC995"/>
      </a:accent6>
      <a:hlink>
        <a:srgbClr val="FAC96A"/>
      </a:hlink>
      <a:folHlink>
        <a:srgbClr val="FCDB9B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04000"/>
                <a:satMod val="128000"/>
                <a:lumMod val="10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68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42000"/>
                <a:hueMod val="42000"/>
                <a:satMod val="124000"/>
                <a:lumMod val="62000"/>
              </a:schemeClr>
              <a:schemeClr val="phClr">
                <a:tint val="96000"/>
                <a:satMod val="13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F1C4790-FE3C-4020-8CA7-00621DA7BBB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0</TotalTime>
  <Words>261</Words>
  <Application>Microsoft Office PowerPoint</Application>
  <PresentationFormat>Breitbild</PresentationFormat>
  <Paragraphs>57</Paragraphs>
  <Slides>14</Slides>
  <Notes>9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14</vt:i4>
      </vt:variant>
    </vt:vector>
  </HeadingPairs>
  <TitlesOfParts>
    <vt:vector size="19" baseType="lpstr">
      <vt:lpstr>Arial</vt:lpstr>
      <vt:lpstr>Calibri</vt:lpstr>
      <vt:lpstr>Century Gothic</vt:lpstr>
      <vt:lpstr>Wingdings 3</vt:lpstr>
      <vt:lpstr>Ion-Sitzungssaal</vt:lpstr>
      <vt:lpstr>Cognitive Walktrough mit Prototyp zu alternate.de</vt:lpstr>
      <vt:lpstr>Ablauf</vt:lpstr>
      <vt:lpstr>PowerPoint-Präsentation</vt:lpstr>
      <vt:lpstr>Nutzergruppen</vt:lpstr>
      <vt:lpstr>Live Demo</vt:lpstr>
      <vt:lpstr>Screenshot Demo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Live Demo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Vorstellung Prototyp zu www.alternate.de</dc:title>
  <dc:creator>Michael Gabler</dc:creator>
  <cp:lastModifiedBy>Michael Gabler</cp:lastModifiedBy>
  <cp:revision>16</cp:revision>
  <dcterms:created xsi:type="dcterms:W3CDTF">2019-03-06T21:25:51Z</dcterms:created>
  <dcterms:modified xsi:type="dcterms:W3CDTF">2019-03-06T22:36:51Z</dcterms:modified>
</cp:coreProperties>
</file>